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E6C3-CEE1-4DBE-BC7F-BD997B59978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58C5-1E3B-45B7-B2CE-93326DB4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Акция «Доброе сердце»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658C5-1E3B-45B7-B2CE-93326DB48B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9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Ставский</a:t>
            </a:r>
            <a:r>
              <a:rPr lang="ru-RU" dirty="0" smtClean="0"/>
              <a:t> Д. 5Б класс</a:t>
            </a:r>
          </a:p>
          <a:p>
            <a:r>
              <a:rPr lang="ru-RU" dirty="0" smtClean="0"/>
              <a:t>Немецкий </a:t>
            </a:r>
            <a:r>
              <a:rPr lang="ru-RU" dirty="0" err="1" smtClean="0"/>
              <a:t>штрудель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658C5-1E3B-45B7-B2CE-93326DB48B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1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9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46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8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33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1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5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9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7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5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7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A3A3-C367-4659-A49C-AD9E6FC8B9F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851264-A841-498F-B41E-D211D9128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Итоги воспитательной работы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2 четверть</a:t>
            </a:r>
          </a:p>
          <a:p>
            <a:pPr algn="r"/>
            <a:r>
              <a:rPr lang="ru-RU" dirty="0" smtClean="0"/>
              <a:t>1 </a:t>
            </a:r>
            <a:r>
              <a:rPr lang="ru-RU" dirty="0" smtClean="0"/>
              <a:t>полугодие </a:t>
            </a:r>
          </a:p>
          <a:p>
            <a:pPr algn="r"/>
            <a:r>
              <a:rPr lang="ru-RU" dirty="0" smtClean="0"/>
              <a:t>2020-2021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92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 количественного соотношения воспитательных мероприятий в классе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21976"/>
              </p:ext>
            </p:extLst>
          </p:nvPr>
        </p:nvGraphicFramePr>
        <p:xfrm>
          <a:off x="2592917" y="1905000"/>
          <a:ext cx="9111402" cy="4716135"/>
        </p:xfrm>
        <a:graphic>
          <a:graphicData uri="http://schemas.openxmlformats.org/drawingml/2006/table">
            <a:tbl>
              <a:tblPr firstRow="1" firstCol="1" bandRow="1"/>
              <a:tblGrid>
                <a:gridCol w="1317232"/>
                <a:gridCol w="1917502"/>
                <a:gridCol w="357081"/>
                <a:gridCol w="357081"/>
                <a:gridCol w="350080"/>
                <a:gridCol w="357081"/>
                <a:gridCol w="357081"/>
                <a:gridCol w="350080"/>
                <a:gridCol w="344634"/>
                <a:gridCol w="357081"/>
                <a:gridCol w="357081"/>
                <a:gridCol w="350080"/>
                <a:gridCol w="344634"/>
                <a:gridCol w="357081"/>
                <a:gridCol w="357081"/>
                <a:gridCol w="350080"/>
                <a:gridCol w="465216"/>
                <a:gridCol w="465216"/>
              </a:tblGrid>
              <a:tr h="23323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3г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4г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66">
                <a:tc rowSpan="6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Классные часы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Обще-</a:t>
                      </a:r>
                      <a:r>
                        <a:rPr lang="ru-RU" sz="1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интеллектуальн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(творческое)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(трудовое)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Профориентац.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0">
                <a:tc rowSpan="4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Организованные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классным руководителем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Общешкольные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Городские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Призовые места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(количество)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35">
                <a:tc grid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Походы, поездки, экскурсии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9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5" y="1027313"/>
            <a:ext cx="8489539" cy="44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32" y="460305"/>
            <a:ext cx="8680073" cy="558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34112"/>
              </p:ext>
            </p:extLst>
          </p:nvPr>
        </p:nvGraphicFramePr>
        <p:xfrm>
          <a:off x="1689460" y="635725"/>
          <a:ext cx="10006151" cy="5543852"/>
        </p:xfrm>
        <a:graphic>
          <a:graphicData uri="http://schemas.openxmlformats.org/drawingml/2006/table">
            <a:tbl>
              <a:tblPr firstRow="1" firstCol="1" bandRow="1"/>
              <a:tblGrid>
                <a:gridCol w="1236620"/>
                <a:gridCol w="2546986"/>
                <a:gridCol w="416330"/>
                <a:gridCol w="416330"/>
                <a:gridCol w="408836"/>
                <a:gridCol w="416330"/>
                <a:gridCol w="416330"/>
                <a:gridCol w="408836"/>
                <a:gridCol w="402175"/>
                <a:gridCol w="416330"/>
                <a:gridCol w="416330"/>
                <a:gridCol w="408836"/>
                <a:gridCol w="402175"/>
                <a:gridCol w="416330"/>
                <a:gridCol w="542894"/>
                <a:gridCol w="734483"/>
              </a:tblGrid>
              <a:tr h="22422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6г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61">
                <a:tc rowSpan="6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Классные часы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Обще-интеллектуальное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(творческое)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(трудовое)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Профориентацион.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42">
                <a:tc rowSpan="4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Организованные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классным руководителем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Общешкольные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Городские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Призовые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места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(количество)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81">
                <a:tc grid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Походы, поездки, экскурсии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73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511" y="566057"/>
            <a:ext cx="8406632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0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91" y="793393"/>
            <a:ext cx="7793950" cy="45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63640"/>
              </p:ext>
            </p:extLst>
          </p:nvPr>
        </p:nvGraphicFramePr>
        <p:xfrm>
          <a:off x="2906713" y="912404"/>
          <a:ext cx="8571182" cy="4547869"/>
        </p:xfrm>
        <a:graphic>
          <a:graphicData uri="http://schemas.openxmlformats.org/drawingml/2006/table">
            <a:tbl>
              <a:tblPr firstRow="1" firstCol="1" bandRow="1"/>
              <a:tblGrid>
                <a:gridCol w="2205523"/>
                <a:gridCol w="2205523"/>
                <a:gridCol w="485229"/>
                <a:gridCol w="485229"/>
                <a:gridCol w="476577"/>
                <a:gridCol w="485229"/>
                <a:gridCol w="485229"/>
                <a:gridCol w="476577"/>
                <a:gridCol w="633033"/>
                <a:gridCol w="633033"/>
              </a:tblGrid>
              <a:tr h="26752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10п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10т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11м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22">
                <a:tc rowSpan="6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Классные часы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Духовно-нравственное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Обще-интеллектуальное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Общекультурное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(творческое)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Социальное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(трудовое)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Спортивно-оздоровительное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Профориентационное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 rowSpan="4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Организованные классным руководителем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Общешкольные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Городские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Призовые места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(количество)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22">
                <a:tc gridSpan="2"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Походы, поездки, экскурсии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49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65" y="508462"/>
            <a:ext cx="7748255" cy="45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3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662" y="827314"/>
            <a:ext cx="7501972" cy="43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75" y="624110"/>
            <a:ext cx="9701938" cy="560256"/>
          </a:xfrm>
        </p:spPr>
        <p:txBody>
          <a:bodyPr>
            <a:normAutofit/>
          </a:bodyPr>
          <a:lstStyle/>
          <a:p>
            <a:r>
              <a:rPr lang="ru-RU" sz="2400" dirty="0"/>
              <a:t>Участие в городских </a:t>
            </a:r>
            <a:r>
              <a:rPr lang="ru-RU" sz="2400" dirty="0" err="1"/>
              <a:t>конкурсно</a:t>
            </a:r>
            <a:r>
              <a:rPr lang="ru-RU" sz="2400" dirty="0"/>
              <a:t>-массовых мероприятиях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55833"/>
              </p:ext>
            </p:extLst>
          </p:nvPr>
        </p:nvGraphicFramePr>
        <p:xfrm>
          <a:off x="3213464" y="1271448"/>
          <a:ext cx="6383382" cy="53468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6174"/>
                <a:gridCol w="665897"/>
                <a:gridCol w="1182760"/>
                <a:gridCol w="978551"/>
              </a:tblGrid>
              <a:tr h="2904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Название мероприятия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учащихся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призовых мест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индив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команд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Городская викторина «Война. Победа. Память»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место – 1 чел.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Городской праздник «День земли»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Фестиваль «Мы разные – мы вместе!»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Диплом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степени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Конкурс видеороликов «Сказка для мамы»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место –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место –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место - 1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Городской заочный конкурс 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Роботостарт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место –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место –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Акция «Доброе сердце» («1000 добрых дел»)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Городская выставка декоративно-прикладного творчества «Зимняя мастерская»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место - 3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 «Сияй, земля, Уральская!»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место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место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 «Точка опоры»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Личники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чел.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Команды – 44 чел.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место – 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место – 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место – 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место – 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место – 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место – 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21" marR="45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8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 воспитания ШКОЛЫ - личностное развитие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 усвоении ими знаний основных норм, которые общество выработало на основе этих ценностей (то есть, в усвоении ими социально значимых знаний);</a:t>
            </a:r>
          </a:p>
          <a:p>
            <a:pPr lvl="0"/>
            <a:r>
              <a:rPr lang="ru-RU" dirty="0"/>
              <a:t>в развитии их позитивных отношений к этим общественным ценностям (то есть в развитии их социально значимых отношений);</a:t>
            </a:r>
          </a:p>
          <a:p>
            <a:pPr lvl="0"/>
            <a:r>
              <a:rPr lang="ru-RU" dirty="0"/>
              <a:t>в приобретении ими соответствующего этим ценностям опыта поведения, опыта применения сформированных знаний и отношений на практике (то есть в приобретении ими опыта осуществления социально значимых дел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95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разные-мы вместе</a:t>
            </a:r>
            <a:br>
              <a:rPr lang="ru-RU" sz="2800" dirty="0" smtClean="0"/>
            </a:br>
            <a:r>
              <a:rPr lang="ru-RU" sz="2800" dirty="0" smtClean="0"/>
              <a:t>Делимся национальными рецептами семьи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7" y="2061909"/>
            <a:ext cx="3133616" cy="234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638" y="2066405"/>
            <a:ext cx="1450974" cy="3212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269" y="2061909"/>
            <a:ext cx="2292295" cy="3060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77979" y="5122366"/>
            <a:ext cx="198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Зубков Иван 5Б класс Торт </a:t>
            </a:r>
          </a:p>
          <a:p>
            <a:r>
              <a:rPr lang="ru-RU" sz="1200" dirty="0" smtClean="0"/>
              <a:t>«Монастырская изба»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6777" y="4565981"/>
            <a:ext cx="292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err="1" smtClean="0"/>
              <a:t>Абелинскас</a:t>
            </a:r>
            <a:r>
              <a:rPr lang="ru-RU" sz="1200" dirty="0" smtClean="0"/>
              <a:t> Артемий, </a:t>
            </a:r>
          </a:p>
          <a:p>
            <a:pPr algn="r"/>
            <a:r>
              <a:rPr lang="ru-RU" sz="1200" dirty="0" smtClean="0"/>
              <a:t>3 «А» класс</a:t>
            </a:r>
          </a:p>
          <a:p>
            <a:pPr algn="r"/>
            <a:r>
              <a:rPr lang="ru-RU" sz="1200" dirty="0" smtClean="0"/>
              <a:t>Литовские цеппелины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83233" y="5279275"/>
            <a:ext cx="1863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Кашапова</a:t>
            </a:r>
            <a:r>
              <a:rPr lang="ru-RU" sz="1200" dirty="0" smtClean="0"/>
              <a:t> Валерия</a:t>
            </a:r>
          </a:p>
          <a:p>
            <a:r>
              <a:rPr lang="ru-RU" sz="1200" dirty="0" smtClean="0"/>
              <a:t> 1”А”  класс</a:t>
            </a:r>
          </a:p>
          <a:p>
            <a:r>
              <a:rPr lang="ru-RU" sz="1200" dirty="0" err="1" smtClean="0"/>
              <a:t>Чак-чак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450" y="2061909"/>
            <a:ext cx="3627120" cy="36271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27384" y="5768697"/>
            <a:ext cx="3436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Ставский</a:t>
            </a:r>
            <a:r>
              <a:rPr lang="ru-RU" sz="1200" dirty="0" smtClean="0"/>
              <a:t> Д. 5Б класс</a:t>
            </a:r>
          </a:p>
          <a:p>
            <a:r>
              <a:rPr lang="ru-RU" sz="1200" dirty="0" smtClean="0"/>
              <a:t>Немецкий </a:t>
            </a:r>
            <a:r>
              <a:rPr lang="ru-RU" sz="1200" dirty="0" err="1" smtClean="0"/>
              <a:t>штрудель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904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Победители и призеры городских </a:t>
            </a:r>
            <a:r>
              <a:rPr lang="ru-RU" sz="2400" dirty="0" err="1" smtClean="0"/>
              <a:t>конкурсно</a:t>
            </a:r>
            <a:r>
              <a:rPr lang="ru-RU" sz="2400" dirty="0" smtClean="0"/>
              <a:t>-массовых мероприятий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84960"/>
            <a:ext cx="8915400" cy="43262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1А Ельцова Н.В.</a:t>
            </a:r>
          </a:p>
          <a:p>
            <a:r>
              <a:rPr lang="ru-RU" dirty="0" smtClean="0"/>
              <a:t>1Б Орлова О.И.</a:t>
            </a:r>
          </a:p>
          <a:p>
            <a:r>
              <a:rPr lang="ru-RU" dirty="0" smtClean="0"/>
              <a:t>5Б </a:t>
            </a:r>
            <a:r>
              <a:rPr lang="ru-RU" dirty="0" err="1"/>
              <a:t>Попиловская</a:t>
            </a:r>
            <a:r>
              <a:rPr lang="ru-RU" dirty="0"/>
              <a:t> Е.Н.</a:t>
            </a:r>
          </a:p>
          <a:p>
            <a:r>
              <a:rPr lang="ru-RU" dirty="0" smtClean="0"/>
              <a:t>2Б Боголюбова И.В.</a:t>
            </a:r>
          </a:p>
          <a:p>
            <a:r>
              <a:rPr lang="ru-RU" dirty="0" smtClean="0"/>
              <a:t>2Г Малинина С.Ю.</a:t>
            </a:r>
          </a:p>
          <a:p>
            <a:r>
              <a:rPr lang="ru-RU" dirty="0" smtClean="0"/>
              <a:t>3А Новикова В.Т.</a:t>
            </a:r>
          </a:p>
          <a:p>
            <a:r>
              <a:rPr lang="ru-RU" dirty="0" smtClean="0"/>
              <a:t>7Б </a:t>
            </a:r>
            <a:r>
              <a:rPr lang="ru-RU" dirty="0" err="1" smtClean="0"/>
              <a:t>Абелинскене</a:t>
            </a:r>
            <a:r>
              <a:rPr lang="ru-RU" dirty="0" smtClean="0"/>
              <a:t> </a:t>
            </a:r>
            <a:r>
              <a:rPr lang="ru-RU" dirty="0"/>
              <a:t>О.П.</a:t>
            </a:r>
          </a:p>
          <a:p>
            <a:r>
              <a:rPr lang="ru-RU" dirty="0"/>
              <a:t>9А </a:t>
            </a:r>
            <a:r>
              <a:rPr lang="ru-RU" dirty="0" err="1"/>
              <a:t>Просвирнина</a:t>
            </a:r>
            <a:r>
              <a:rPr lang="ru-RU" dirty="0"/>
              <a:t> Е.Н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9Г </a:t>
            </a:r>
            <a:r>
              <a:rPr lang="ru-RU" dirty="0" err="1" smtClean="0"/>
              <a:t>Тагильцева</a:t>
            </a:r>
            <a:r>
              <a:rPr lang="ru-RU" dirty="0" smtClean="0"/>
              <a:t> Е.С.</a:t>
            </a:r>
            <a:endParaRPr lang="ru-RU" dirty="0"/>
          </a:p>
          <a:p>
            <a:r>
              <a:rPr lang="ru-RU" dirty="0"/>
              <a:t>3Г </a:t>
            </a:r>
            <a:r>
              <a:rPr lang="ru-RU" dirty="0" err="1"/>
              <a:t>Башурова</a:t>
            </a:r>
            <a:r>
              <a:rPr lang="ru-RU" dirty="0"/>
              <a:t> Ю.С.</a:t>
            </a:r>
          </a:p>
          <a:p>
            <a:r>
              <a:rPr lang="ru-RU" dirty="0"/>
              <a:t>4Г Семенова М.С.</a:t>
            </a:r>
          </a:p>
          <a:p>
            <a:r>
              <a:rPr lang="ru-RU" dirty="0"/>
              <a:t>3В Плешкова Н.А</a:t>
            </a:r>
            <a:r>
              <a:rPr lang="ru-RU" dirty="0" smtClean="0"/>
              <a:t>.</a:t>
            </a:r>
          </a:p>
          <a:p>
            <a:r>
              <a:rPr lang="ru-RU" dirty="0"/>
              <a:t>8Б Кравцова Е.В</a:t>
            </a:r>
            <a:r>
              <a:rPr lang="ru-RU" dirty="0" smtClean="0"/>
              <a:t>. – проект «Точка опоры»</a:t>
            </a:r>
            <a:endParaRPr lang="ru-RU" dirty="0"/>
          </a:p>
          <a:p>
            <a:r>
              <a:rPr lang="ru-RU" dirty="0"/>
              <a:t>7В </a:t>
            </a:r>
            <a:r>
              <a:rPr lang="ru-RU" dirty="0" err="1"/>
              <a:t>Ашлапова</a:t>
            </a:r>
            <a:r>
              <a:rPr lang="ru-RU" dirty="0"/>
              <a:t> О.В</a:t>
            </a:r>
            <a:r>
              <a:rPr lang="ru-RU" dirty="0" smtClean="0"/>
              <a:t>. – проект «Сияй, земля Уральская», 1 место, 2 место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Ветрова</a:t>
            </a:r>
            <a:r>
              <a:rPr lang="ru-RU" dirty="0" smtClean="0"/>
              <a:t> Н.В. – 2 место, проект «Долг Памяти»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46" y="2656115"/>
            <a:ext cx="5747657" cy="12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2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Дополнительное образование, внеурочная деятельность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99379"/>
              </p:ext>
            </p:extLst>
          </p:nvPr>
        </p:nvGraphicFramePr>
        <p:xfrm>
          <a:off x="2908165" y="1437830"/>
          <a:ext cx="4955675" cy="4451479"/>
        </p:xfrm>
        <a:graphic>
          <a:graphicData uri="http://schemas.openxmlformats.org/drawingml/2006/table">
            <a:tbl>
              <a:tblPr firstRow="1" firstCol="1" bandRow="1"/>
              <a:tblGrid>
                <a:gridCol w="365760"/>
                <a:gridCol w="2493645"/>
                <a:gridCol w="20962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Единица измерения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Общая численность учащихся в Средней школе № 22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из них: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детей, занятых в системе дополнительного образования –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Учащиеся с ограниченными возможностями здоровья (чел.)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Дети-сироты, дети, оставшиеся без попечения родителей  (чел.)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Дети-мигранты   (чел.)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Дети, попавшие в трудную жизненную ситуацию (чел.)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детских объединений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групп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646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37426"/>
              </p:ext>
            </p:extLst>
          </p:nvPr>
        </p:nvGraphicFramePr>
        <p:xfrm>
          <a:off x="2481945" y="760139"/>
          <a:ext cx="7030814" cy="5013250"/>
        </p:xfrm>
        <a:graphic>
          <a:graphicData uri="http://schemas.openxmlformats.org/drawingml/2006/table">
            <a:tbl>
              <a:tblPr firstRow="1" firstCol="1" bandRow="1"/>
              <a:tblGrid>
                <a:gridCol w="3363792"/>
                <a:gridCol w="3667022"/>
              </a:tblGrid>
              <a:tr h="844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учащихся, принявших участие в массовых мероприятиях (конкурсы, фестивали, соревнования, конференции), в том числе: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муниципальном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областном, региональном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федеральном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международном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победителей, призеров массовых мероприятий (конкурсы, фестивали, соревнования, конференции), в том числе: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муниципальном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областном, региональном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федеральном уровне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Корчинская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Снежана, 3В класс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Финалист онлайн конкурса 1 степени   Международный арт-проект «Ангелы мира»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Диплом 1 степени – 4Г класс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Всероссийский дистанционный конкурс презентаций «Мир презентаций»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1" marR="59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512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	Продолжить работу по созданию условий для самореализации личности каждого ученика.</a:t>
            </a:r>
          </a:p>
          <a:p>
            <a:pPr>
              <a:buAutoNum type="arabicPeriod" startAt="2"/>
            </a:pPr>
            <a:r>
              <a:rPr lang="ru-RU" dirty="0" smtClean="0"/>
              <a:t>Продолжить </a:t>
            </a:r>
            <a:r>
              <a:rPr lang="ru-RU" dirty="0"/>
              <a:t>работу по созданию системы самоуправления в школе</a:t>
            </a:r>
            <a:r>
              <a:rPr lang="ru-RU" dirty="0" smtClean="0"/>
              <a:t>.</a:t>
            </a:r>
          </a:p>
          <a:p>
            <a:pPr>
              <a:buAutoNum type="arabicPeriod" startAt="2"/>
            </a:pPr>
            <a:r>
              <a:rPr lang="ru-RU" dirty="0" smtClean="0"/>
              <a:t>Усилить работу по профориентации обучающихся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	Закрепление новых традиций и сохранение старых.</a:t>
            </a:r>
          </a:p>
          <a:p>
            <a:pPr marL="0" indent="0">
              <a:buNone/>
            </a:pPr>
            <a:r>
              <a:rPr lang="ru-RU" dirty="0"/>
              <a:t>4.	Применение разнообразных форм для проведения общешкольных и классных мероприятий, классных часов.</a:t>
            </a:r>
          </a:p>
          <a:p>
            <a:pPr marL="0" indent="0">
              <a:buNone/>
            </a:pPr>
            <a:r>
              <a:rPr lang="ru-RU" dirty="0"/>
              <a:t>5.	Продолжить работу по усилению сотрудничества с организациями культуры,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50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1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воспитания: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4663"/>
            <a:ext cx="8915400" cy="53122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сообществе;</a:t>
            </a:r>
          </a:p>
          <a:p>
            <a:pPr lvl="0"/>
            <a:r>
              <a:rPr lang="ru-RU" dirty="0"/>
              <a:t>реализовывать потенциал классного руководства в воспитании школьников, поддерживать активное участие классов в жизни школы;</a:t>
            </a:r>
          </a:p>
          <a:p>
            <a:pPr lvl="0"/>
            <a:r>
              <a:rPr lang="ru-RU" i="1" dirty="0"/>
              <a:t>вовлекать школьников в </a:t>
            </a:r>
            <a:r>
              <a:rPr lang="ru-RU" dirty="0"/>
              <a:t>кружки, секции, клубы, студии и иные объединения, работающие по школьным программам внеурочной деятельности и дополнительного образования, </a:t>
            </a:r>
            <a:r>
              <a:rPr lang="ru-RU" i="1" dirty="0"/>
              <a:t>реализовывать их воспитательные возможности</a:t>
            </a:r>
            <a:r>
              <a:rPr lang="ru-RU" dirty="0"/>
              <a:t>;</a:t>
            </a:r>
          </a:p>
          <a:p>
            <a:pPr lvl="0"/>
            <a:r>
              <a:rPr lang="ru-RU" i="1" dirty="0"/>
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</a:r>
            <a:endParaRPr lang="ru-RU" dirty="0"/>
          </a:p>
          <a:p>
            <a:pPr lvl="0"/>
            <a:r>
              <a:rPr lang="ru-RU" dirty="0"/>
              <a:t>инициировать и поддерживать ученическое самоуправление – как на уровне школы, так и на уровне классных сообществ; </a:t>
            </a:r>
          </a:p>
          <a:p>
            <a:pPr lvl="0"/>
            <a:r>
              <a:rPr lang="ru-RU" i="1" dirty="0"/>
              <a:t>организовывать для школьников </a:t>
            </a:r>
            <a:r>
              <a:rPr lang="ru-RU" dirty="0"/>
              <a:t>экскурсии, экспедиции, походы и реализовывать их воспитательный потенциал;</a:t>
            </a:r>
          </a:p>
          <a:p>
            <a:pPr lvl="0"/>
            <a:r>
              <a:rPr lang="ru-RU" i="1" dirty="0"/>
              <a:t>организовывать </a:t>
            </a:r>
            <a:r>
              <a:rPr lang="ru-RU" i="1" dirty="0" err="1"/>
              <a:t>профориентационную</a:t>
            </a:r>
            <a:r>
              <a:rPr lang="ru-RU" i="1" dirty="0"/>
              <a:t> работу со школьниками;</a:t>
            </a:r>
            <a:endParaRPr lang="ru-RU" dirty="0"/>
          </a:p>
          <a:p>
            <a:pPr lvl="0"/>
            <a:r>
              <a:rPr lang="ru-RU" i="1" dirty="0"/>
              <a:t>развивать </a:t>
            </a:r>
            <a:r>
              <a:rPr lang="ru-RU" dirty="0"/>
              <a:t>предметно-эстетическую среду школы</a:t>
            </a:r>
            <a:r>
              <a:rPr lang="ru-RU" i="1" dirty="0"/>
              <a:t> и реализовывать ее воспитательные возможности;</a:t>
            </a:r>
            <a:endParaRPr lang="ru-RU" dirty="0"/>
          </a:p>
          <a:p>
            <a:pPr lvl="0"/>
            <a:r>
              <a:rPr lang="ru-RU" i="1" dirty="0"/>
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</a:r>
            <a:endParaRPr lang="ru-RU" dirty="0"/>
          </a:p>
          <a:p>
            <a:pPr lvl="0"/>
            <a:r>
              <a:rPr lang="ru-RU" dirty="0"/>
              <a:t>развивать социальное партнерство школы и организаций, учреждений города и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1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Схема социального партнерства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Средней </a:t>
            </a:r>
            <a:r>
              <a:rPr lang="ru-RU" sz="2400" dirty="0"/>
              <a:t>школы №22 </a:t>
            </a:r>
            <a:r>
              <a:rPr lang="ru-RU" sz="2400" dirty="0" smtClean="0"/>
              <a:t>с </a:t>
            </a:r>
            <a:r>
              <a:rPr lang="ru-RU" sz="2400" dirty="0"/>
              <a:t>учреждениями города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7" y="1692313"/>
            <a:ext cx="7297783" cy="49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9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Традиционные общешкольные мероприятия</a:t>
            </a:r>
          </a:p>
          <a:p>
            <a:pPr lvl="0"/>
            <a:r>
              <a:rPr lang="ru-RU" b="1" dirty="0"/>
              <a:t>Работа классных руководителей</a:t>
            </a:r>
          </a:p>
          <a:p>
            <a:pPr lvl="0"/>
            <a:r>
              <a:rPr lang="ru-RU" b="1" dirty="0"/>
              <a:t>Дополнительное образование, внеурочная деятельность</a:t>
            </a:r>
          </a:p>
          <a:p>
            <a:pPr lvl="0"/>
            <a:r>
              <a:rPr lang="ru-RU" b="1" dirty="0"/>
              <a:t>Ученическое самоуправление</a:t>
            </a:r>
          </a:p>
          <a:p>
            <a:pPr lvl="0"/>
            <a:r>
              <a:rPr lang="ru-RU" b="1" dirty="0" err="1"/>
              <a:t>Профориентационная</a:t>
            </a:r>
            <a:r>
              <a:rPr lang="ru-RU" b="1" dirty="0"/>
              <a:t> работа</a:t>
            </a:r>
          </a:p>
          <a:p>
            <a:pPr lvl="0"/>
            <a:r>
              <a:rPr lang="ru-RU" b="1" dirty="0"/>
              <a:t>Работа с родителями</a:t>
            </a:r>
          </a:p>
          <a:p>
            <a:pPr lvl="0"/>
            <a:r>
              <a:rPr lang="ru-RU" b="1" dirty="0"/>
              <a:t>Социальное </a:t>
            </a:r>
            <a:r>
              <a:rPr lang="ru-RU" b="1" dirty="0" smtClean="0"/>
              <a:t>партнерство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395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89212" y="200297"/>
            <a:ext cx="4313864" cy="64443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Месяц безопасности и профилактики детского дорожного травматизма (по плану)</a:t>
            </a:r>
          </a:p>
          <a:p>
            <a:pPr lvl="0"/>
            <a:r>
              <a:rPr lang="ru-RU" dirty="0"/>
              <a:t>Линейка, посвященная Дню Знаний</a:t>
            </a:r>
          </a:p>
          <a:p>
            <a:r>
              <a:rPr lang="ru-RU" dirty="0"/>
              <a:t>День Здоровья</a:t>
            </a:r>
          </a:p>
          <a:p>
            <a:pPr lvl="0"/>
            <a:r>
              <a:rPr lang="ru-RU" dirty="0"/>
              <a:t>День учителя («Праздничная </a:t>
            </a:r>
            <a:r>
              <a:rPr lang="ru-RU" dirty="0" err="1"/>
              <a:t>ЗАВАРушка</a:t>
            </a:r>
            <a:r>
              <a:rPr lang="ru-RU" dirty="0"/>
              <a:t>» - поздравление учителей)</a:t>
            </a:r>
          </a:p>
          <a:p>
            <a:pPr lvl="0"/>
            <a:r>
              <a:rPr lang="ru-RU" dirty="0"/>
              <a:t>Конкурс  декоративно-прикладного творчества «Осенняя палитра»</a:t>
            </a:r>
          </a:p>
          <a:p>
            <a:pPr lvl="0"/>
            <a:r>
              <a:rPr lang="ru-RU" dirty="0"/>
              <a:t>Осенний субботник  </a:t>
            </a:r>
          </a:p>
          <a:p>
            <a:pPr lvl="0"/>
            <a:r>
              <a:rPr lang="ru-RU" dirty="0"/>
              <a:t>Месяц профориентации </a:t>
            </a:r>
          </a:p>
          <a:p>
            <a:pPr lvl="0"/>
            <a:r>
              <a:rPr lang="ru-RU" dirty="0"/>
              <a:t>День народного единства (04.11)</a:t>
            </a:r>
          </a:p>
          <a:p>
            <a:pPr lvl="0"/>
            <a:r>
              <a:rPr lang="ru-RU" dirty="0"/>
              <a:t>Осенняя неделя добра (акция «Доброе сердце»)</a:t>
            </a:r>
          </a:p>
          <a:p>
            <a:pPr lvl="0"/>
            <a:r>
              <a:rPr lang="ru-RU" dirty="0"/>
              <a:t>День приветствий (24.11)</a:t>
            </a:r>
          </a:p>
          <a:p>
            <a:pPr lvl="0"/>
            <a:r>
              <a:rPr lang="ru-RU" dirty="0"/>
              <a:t>День матери (последняя суббота)</a:t>
            </a:r>
          </a:p>
          <a:p>
            <a:pPr lvl="0"/>
            <a:r>
              <a:rPr lang="ru-RU" dirty="0"/>
              <a:t>Смотр-конкурс «Лучший уголок класса»</a:t>
            </a:r>
          </a:p>
          <a:p>
            <a:r>
              <a:rPr lang="ru-RU" dirty="0"/>
              <a:t>НОВОГОДНИЙ КАЛЕЙДОСКОП (по плану)</a:t>
            </a:r>
          </a:p>
          <a:p>
            <a:pPr lvl="0"/>
            <a:r>
              <a:rPr lang="ru-RU" dirty="0"/>
              <a:t>Проект «Мы украсим школу сами»</a:t>
            </a:r>
          </a:p>
          <a:p>
            <a:pPr lvl="0"/>
            <a:r>
              <a:rPr lang="ru-RU" dirty="0"/>
              <a:t>Конкурс «Зимняя мастерская»</a:t>
            </a:r>
          </a:p>
          <a:p>
            <a:pPr lvl="0"/>
            <a:r>
              <a:rPr lang="ru-RU" dirty="0"/>
              <a:t>Новогодние праздники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4989" y="3338672"/>
            <a:ext cx="3778250" cy="283368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5546" y="642801"/>
            <a:ext cx="3540034" cy="26550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13076" y="535969"/>
            <a:ext cx="2220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«Праздничная заварушка»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99457" y="6267924"/>
            <a:ext cx="2077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Акция «Доброе сердце»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689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Курсы повышения квалификации по направлению классное руководство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30820"/>
              </p:ext>
            </p:extLst>
          </p:nvPr>
        </p:nvGraphicFramePr>
        <p:xfrm>
          <a:off x="2751908" y="2386150"/>
          <a:ext cx="8273144" cy="2838994"/>
        </p:xfrm>
        <a:graphic>
          <a:graphicData uri="http://schemas.openxmlformats.org/drawingml/2006/table">
            <a:tbl>
              <a:tblPr firstRow="1" firstCol="1" bandRow="1"/>
              <a:tblGrid>
                <a:gridCol w="4136572"/>
                <a:gridCol w="4136572"/>
              </a:tblGrid>
              <a:tr h="52729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ФИО педагога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Название курса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(образовательной программы)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35 педагогов, назначенных исполнять обязанности классных руководителей (с 01.09.2020г. Приказ директора школы)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«Организация деятельности педагогических работников по классному руководству» - 17 часов, июнь-август 2020г.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ООО «Центр инновационного образования и воспитания» Единый урок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27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90884"/>
          </a:xfrm>
        </p:spPr>
        <p:txBody>
          <a:bodyPr/>
          <a:lstStyle/>
          <a:p>
            <a:r>
              <a:rPr lang="ru-RU" dirty="0" smtClean="0"/>
              <a:t>ШМО классных руководителей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44412"/>
              </p:ext>
            </p:extLst>
          </p:nvPr>
        </p:nvGraphicFramePr>
        <p:xfrm>
          <a:off x="2699657" y="1314994"/>
          <a:ext cx="8438606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3479881"/>
                <a:gridCol w="1857328"/>
                <a:gridCol w="1114565"/>
                <a:gridCol w="1986832"/>
              </a:tblGrid>
              <a:tr h="448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Форма деятельности, тема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выступающих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охват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</a:txBody>
                  <a:tcPr marL="56051" marR="560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ШМО классных руководителей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Планирование воспитательной работы в школе на 2020-2021 учебный год.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Сентябрь, 2020г.</a:t>
                      </a: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Вершинина О.В.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Кузнецова Н.В.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1-11 класс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1. Уточнение и конкретизация нормативного и правового поля реализации правовой деятельности.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 Единые подходы к пониманию целей и задач классного руководства, принципов и видов деятельности.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Октябрь, 2020г.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Вершинина О.В.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Кузнецова Н.В.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Кармакских Н.Н.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Мальцева Л.Ф.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Семенова М.С.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Тагильцева Е.С.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Кравцова Е.В.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Тугачева Н.Г.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Глушенкова Ю.И.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1-4 класс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5-11 класс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33 чел.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Отсутствовали: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Жильцова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Ю.А.-ГПД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Горбунова Е.Б.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Совещание классных руководителей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Планирование новогодних мероприятий в школе.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10.12.2020г. в формате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Вершинина О.В.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1-11 класс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32 чел.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Отсутствовали: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Мальцева Л.Ф.-б/л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Кравцова Е.В.-факультатив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Крылосова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О.И.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1" marR="5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2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Высокий </a:t>
            </a:r>
            <a:r>
              <a:rPr lang="ru-RU" dirty="0"/>
              <a:t>уровень составления плана ВР в своем классе у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1а Ельцова Н.В.</a:t>
            </a:r>
          </a:p>
          <a:p>
            <a:pPr lvl="0"/>
            <a:r>
              <a:rPr lang="ru-RU" dirty="0"/>
              <a:t>1б Орлова О.И.</a:t>
            </a:r>
          </a:p>
          <a:p>
            <a:pPr lvl="0"/>
            <a:r>
              <a:rPr lang="ru-RU" dirty="0"/>
              <a:t>2а Мальцева Л.Ф.</a:t>
            </a:r>
          </a:p>
          <a:p>
            <a:pPr lvl="0"/>
            <a:r>
              <a:rPr lang="ru-RU" dirty="0"/>
              <a:t>2г Малинина С.Ю.</a:t>
            </a:r>
          </a:p>
          <a:p>
            <a:pPr lvl="0"/>
            <a:r>
              <a:rPr lang="ru-RU" dirty="0"/>
              <a:t>3б Ширяева Т.А.</a:t>
            </a:r>
          </a:p>
          <a:p>
            <a:pPr lvl="0"/>
            <a:r>
              <a:rPr lang="ru-RU" dirty="0"/>
              <a:t>3в Плешкова Н.А.</a:t>
            </a:r>
          </a:p>
          <a:p>
            <a:pPr lvl="0"/>
            <a:r>
              <a:rPr lang="ru-RU" dirty="0"/>
              <a:t>3г </a:t>
            </a:r>
            <a:r>
              <a:rPr lang="ru-RU" dirty="0" err="1"/>
              <a:t>Башурова</a:t>
            </a:r>
            <a:r>
              <a:rPr lang="ru-RU" dirty="0"/>
              <a:t> Ю.С.</a:t>
            </a:r>
          </a:p>
          <a:p>
            <a:pPr lvl="0"/>
            <a:r>
              <a:rPr lang="ru-RU" dirty="0"/>
              <a:t>4г Семенова М.С.</a:t>
            </a:r>
          </a:p>
          <a:p>
            <a:pPr lvl="0"/>
            <a:r>
              <a:rPr lang="ru-RU" dirty="0"/>
              <a:t>5а </a:t>
            </a:r>
            <a:r>
              <a:rPr lang="ru-RU" dirty="0" err="1"/>
              <a:t>Бессараб</a:t>
            </a:r>
            <a:r>
              <a:rPr lang="ru-RU" dirty="0"/>
              <a:t> Н.П.</a:t>
            </a:r>
          </a:p>
          <a:p>
            <a:pPr lvl="0"/>
            <a:r>
              <a:rPr lang="ru-RU" dirty="0"/>
              <a:t>5в </a:t>
            </a:r>
            <a:r>
              <a:rPr lang="ru-RU" dirty="0" err="1"/>
              <a:t>Орехина</a:t>
            </a:r>
            <a:r>
              <a:rPr lang="ru-RU" dirty="0"/>
              <a:t> С.И.</a:t>
            </a:r>
          </a:p>
          <a:p>
            <a:pPr lvl="0"/>
            <a:r>
              <a:rPr lang="ru-RU" dirty="0"/>
              <a:t>6г Третьякова А.А.</a:t>
            </a:r>
          </a:p>
          <a:p>
            <a:pPr lvl="0"/>
            <a:r>
              <a:rPr lang="ru-RU" dirty="0"/>
              <a:t>9а </a:t>
            </a:r>
            <a:r>
              <a:rPr lang="ru-RU" dirty="0" err="1"/>
              <a:t>Просвирнина</a:t>
            </a:r>
            <a:r>
              <a:rPr lang="ru-RU" dirty="0"/>
              <a:t> Е.Н.</a:t>
            </a:r>
          </a:p>
          <a:p>
            <a:pPr lvl="0"/>
            <a:r>
              <a:rPr lang="ru-RU" dirty="0"/>
              <a:t>9г </a:t>
            </a:r>
            <a:r>
              <a:rPr lang="ru-RU" dirty="0" err="1"/>
              <a:t>Тагильцева</a:t>
            </a:r>
            <a:r>
              <a:rPr lang="ru-RU" dirty="0"/>
              <a:t> Е.С.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3385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1701</Words>
  <Application>Microsoft Office PowerPoint</Application>
  <PresentationFormat>Широкоэкранный</PresentationFormat>
  <Paragraphs>802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Tahoma</vt:lpstr>
      <vt:lpstr>Times New Roman</vt:lpstr>
      <vt:lpstr>Wingdings 3</vt:lpstr>
      <vt:lpstr>Легкий дым</vt:lpstr>
      <vt:lpstr>Итоги воспитательной работы </vt:lpstr>
      <vt:lpstr>Цель  воспитания ШКОЛЫ - личностное развитие школьников</vt:lpstr>
      <vt:lpstr>Задачи воспитания:</vt:lpstr>
      <vt:lpstr>Схема социального партнерства  Средней школы №22 с учреждениями города</vt:lpstr>
      <vt:lpstr>Направления работы:</vt:lpstr>
      <vt:lpstr>Презентация PowerPoint</vt:lpstr>
      <vt:lpstr>Курсы повышения квалификации по направлению классное руководство</vt:lpstr>
      <vt:lpstr>ШМО классных руководителей</vt:lpstr>
      <vt:lpstr>Высокий уровень составления плана ВР в своем классе у педагогов</vt:lpstr>
      <vt:lpstr>Анализ количественного соотношения воспитательных мероприятий в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городских конкурсно-массовых мероприятиях</vt:lpstr>
      <vt:lpstr>Мы разные-мы вместе Делимся национальными рецептами семьи</vt:lpstr>
      <vt:lpstr>Победители и призеры городских конкурсно-массовых мероприятий</vt:lpstr>
      <vt:lpstr>Дополнительное образование, внеурочная деятельность</vt:lpstr>
      <vt:lpstr>Презентация PowerPoint</vt:lpstr>
      <vt:lpstr>Задачи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воспитательной работы </dc:title>
  <dc:creator>Пользователь</dc:creator>
  <cp:lastModifiedBy>Пользователь</cp:lastModifiedBy>
  <cp:revision>12</cp:revision>
  <dcterms:created xsi:type="dcterms:W3CDTF">2021-02-01T03:52:21Z</dcterms:created>
  <dcterms:modified xsi:type="dcterms:W3CDTF">2021-03-24T05:20:21Z</dcterms:modified>
</cp:coreProperties>
</file>